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png&amp;ehk=GyMJ" ContentType="image/p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1" r:id="rId4"/>
    <p:sldId id="257" r:id="rId5"/>
    <p:sldId id="259" r:id="rId6"/>
    <p:sldId id="258" r:id="rId7"/>
    <p:sldId id="260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3" autoAdjust="0"/>
    <p:restoredTop sz="94270" autoAdjust="0"/>
  </p:normalViewPr>
  <p:slideViewPr>
    <p:cSldViewPr snapToGrid="0">
      <p:cViewPr>
        <p:scale>
          <a:sx n="48" d="100"/>
          <a:sy n="48" d="100"/>
        </p:scale>
        <p:origin x="852" y="5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21464-157D-45EF-B2A4-964B64DC8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22DBEF-AD2F-4813-A639-30EAE9D22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D6F59-0BEE-442E-BC0D-F144405A2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0C8E-9BA3-4B66-A1D5-09E31D15DF4F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FB067-B30D-46BD-A28F-0CE23C781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35E57-91A6-48F2-B46D-19EB43E87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FA87-E22C-45DF-AB97-F3002FFDD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48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6E856-A969-414B-9738-1630FFC08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120661-4BB1-48CE-91B6-DB0579042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D2EA9-261B-4826-A260-1E33FAFE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0C8E-9BA3-4B66-A1D5-09E31D15DF4F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80B58-A46C-4744-BB5D-24B1F139D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26C46-6E16-4BEE-93EA-D5729609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FA87-E22C-45DF-AB97-F3002FFDD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27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6EA6EA-6CC9-42EC-890D-AAE5658065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B2F16E-2ACC-4EA0-A0BA-0452B5309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4BA19-F2A0-4DC2-B21B-516C252A8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0C8E-9BA3-4B66-A1D5-09E31D15DF4F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AE993-746C-41ED-9997-E856F3CA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76F0A-84A4-4DAF-BF45-9D287E5E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FA87-E22C-45DF-AB97-F3002FFDD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94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13E77-CD0D-43EC-8247-C1BC00DF1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DF2B9-4FA9-44CF-A71C-4B0DC5DCE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7763E-F3F3-463D-9BCD-4BE86AFED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0C8E-9BA3-4B66-A1D5-09E31D15DF4F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9B419-F7A6-45E5-8566-F116A5D75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36234-3FEE-4228-8A96-56330BDF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FA87-E22C-45DF-AB97-F3002FFDD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10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2631F-58CD-4473-BA50-87D836CA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F0835-D3F0-43FA-AADC-ED726A59F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89011-4B0B-4314-A1C3-AB5239072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0C8E-9BA3-4B66-A1D5-09E31D15DF4F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6C2CD-8B51-4499-A5AC-F428E0872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9857A-5203-4D72-8D9A-E2A349ED8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FA87-E22C-45DF-AB97-F3002FFDD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36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D65D-20B8-4D4F-A443-9E80E5D23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DA389-E5BF-434B-A732-49E3783FF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A8F38-EF01-437F-8B8E-7BEF44CDC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59AC6A-EBF0-4706-8D80-8113D78B3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0C8E-9BA3-4B66-A1D5-09E31D15DF4F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82B93-CFBE-41D9-B2E8-A41221DE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2D18F-9DF1-4B58-8FAC-D5D21F3EA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FA87-E22C-45DF-AB97-F3002FFDD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95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A14C4-3E35-4D90-AC1B-23651517A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3389B-6E8F-4C1C-8FDF-D68683A0C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CBB70-3A0F-4F97-8421-9E0C15BB4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3B004A-74C4-4141-87E9-C022B0455B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D8232B-C317-4AD4-9369-06A28C2C26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4F5BC5-246C-43AA-93E3-2CB425E2C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0C8E-9BA3-4B66-A1D5-09E31D15DF4F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0B1C81-2B75-4F31-A85E-371831F7E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7EA396-EE15-4E82-B51E-9B25C278D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FA87-E22C-45DF-AB97-F3002FFDD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4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02ED-C0E7-4AA9-8173-CC488DBA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46439A-6D42-4639-81C3-14ACAD706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0C8E-9BA3-4B66-A1D5-09E31D15DF4F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1DED7-9BC4-469B-A395-45CF8324A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EB844-5E4C-4F97-95E6-74250C69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FA87-E22C-45DF-AB97-F3002FFDD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01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6E9639-D5E1-44A4-86FE-28A38CB7D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0C8E-9BA3-4B66-A1D5-09E31D15DF4F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FD014A-5AE8-44A5-B4FE-A03C094BE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FC60A-B6AE-41AC-AF75-12A6BAFBE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FA87-E22C-45DF-AB97-F3002FFDD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36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9B40-7580-470B-857F-C604F799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7393B-5EAF-4961-A2FA-8B6EAF0C3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23142-5DF1-4D98-AB32-360D13797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4ECDB-0A3E-4350-BB5E-035FE69BA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0C8E-9BA3-4B66-A1D5-09E31D15DF4F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D8C20-C979-4B17-BF33-377B36300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752B0-3DE2-4EF0-814E-4D89E4F62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FA87-E22C-45DF-AB97-F3002FFDD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1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4EAC-FA1A-4036-9C29-11CA290CC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95B234-3CC6-4C4C-A7AB-4B101235B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9EEFF-7AA4-4ACE-A643-D34D86A07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A31CA-3AFF-4386-A585-BA074C29C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0C8E-9BA3-4B66-A1D5-09E31D15DF4F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1F36CB-276F-483D-9E83-469DCFD8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3E402-F8A5-4332-9E91-75C149E1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FA87-E22C-45DF-AB97-F3002FFDD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16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&amp;ehk=GyMJ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EDB439-CA8F-44D5-A921-F11E6F27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20B93-1005-4EF2-99F0-67F638738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6BCE9-7B00-45BF-857E-E221D5B101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C0C8E-9BA3-4B66-A1D5-09E31D15DF4F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46307-EBD7-46A0-ADDE-165473365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B33D8-C1DA-48E2-BFAC-C0D9F47A6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4FA87-E22C-45DF-AB97-F3002FFDD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8526B72B-451F-4BD7-8E68-87EFB1798E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1" r="32125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28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8CB5D-A2D7-4A3A-B030-6C13814D1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RAPID APPLICATION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8F4C8B-1644-4FA0-BDC1-664C2567E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The 6769 Team</a:t>
            </a:r>
          </a:p>
        </p:txBody>
      </p:sp>
    </p:spTree>
    <p:extLst>
      <p:ext uri="{BB962C8B-B14F-4D97-AF65-F5344CB8AC3E}">
        <p14:creationId xmlns:p14="http://schemas.microsoft.com/office/powerpoint/2010/main" val="1541458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781E-DC94-4998-9C35-2ACB4EBB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CONSTRUCTION</a:t>
            </a:r>
          </a:p>
        </p:txBody>
      </p:sp>
      <p:pic>
        <p:nvPicPr>
          <p:cNvPr id="5" name="Content Placeholder 4" descr="A picture containing indoor, electronics, monitor, wall&#10;&#10;Description generated with very high confidence">
            <a:extLst>
              <a:ext uri="{FF2B5EF4-FFF2-40B4-BE49-F238E27FC236}">
                <a16:creationId xmlns:a16="http://schemas.microsoft.com/office/drawing/2014/main" id="{6D88F1F3-82C1-4C29-8FE0-76EE3EA05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57" y="1488881"/>
            <a:ext cx="8358572" cy="47922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2C99B7-AA75-469D-ACEF-8F21D9BBBBDD}"/>
              </a:ext>
            </a:extLst>
          </p:cNvPr>
          <p:cNvSpPr/>
          <p:nvPr/>
        </p:nvSpPr>
        <p:spPr>
          <a:xfrm>
            <a:off x="9811409" y="0"/>
            <a:ext cx="2380591" cy="112375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CONSTRUCTION</a:t>
            </a:r>
          </a:p>
        </p:txBody>
      </p:sp>
    </p:spTree>
    <p:extLst>
      <p:ext uri="{BB962C8B-B14F-4D97-AF65-F5344CB8AC3E}">
        <p14:creationId xmlns:p14="http://schemas.microsoft.com/office/powerpoint/2010/main" val="2373168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0C68D-F010-4A2C-B55A-7723A781D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CUTOVER</a:t>
            </a:r>
          </a:p>
        </p:txBody>
      </p:sp>
      <p:pic>
        <p:nvPicPr>
          <p:cNvPr id="5" name="Content Placeholder 4" descr="A picture containing sitting, indoor, person, sky&#10;&#10;Description generated with high confidence">
            <a:extLst>
              <a:ext uri="{FF2B5EF4-FFF2-40B4-BE49-F238E27FC236}">
                <a16:creationId xmlns:a16="http://schemas.microsoft.com/office/drawing/2014/main" id="{AC21DDA5-62C2-4FEC-BC36-753A8544D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464" y="1560699"/>
            <a:ext cx="4310270" cy="32327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74AC4-1AC4-4AC4-9FA1-892D9EE9876F}"/>
              </a:ext>
            </a:extLst>
          </p:cNvPr>
          <p:cNvSpPr txBox="1"/>
          <p:nvPr/>
        </p:nvSpPr>
        <p:spPr>
          <a:xfrm>
            <a:off x="8221199" y="549018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 TRAINING</a:t>
            </a: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74EB22F-E12D-46B7-80BD-C6EFAE318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248" y="1690688"/>
            <a:ext cx="4648439" cy="34926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39E942-7833-4B35-96C4-99D9E6246958}"/>
              </a:ext>
            </a:extLst>
          </p:cNvPr>
          <p:cNvSpPr txBox="1"/>
          <p:nvPr/>
        </p:nvSpPr>
        <p:spPr>
          <a:xfrm>
            <a:off x="2142002" y="5315056"/>
            <a:ext cx="395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CONVERSION, TESTING, CHANGE OVER TO THE NEW SYSTEM,…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C4DEB7-EB96-4363-9B02-846B1E62A8BE}"/>
              </a:ext>
            </a:extLst>
          </p:cNvPr>
          <p:cNvSpPr/>
          <p:nvPr/>
        </p:nvSpPr>
        <p:spPr>
          <a:xfrm>
            <a:off x="9811409" y="0"/>
            <a:ext cx="2380591" cy="112375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CUTOVER</a:t>
            </a:r>
          </a:p>
        </p:txBody>
      </p:sp>
    </p:spTree>
    <p:extLst>
      <p:ext uri="{BB962C8B-B14F-4D97-AF65-F5344CB8AC3E}">
        <p14:creationId xmlns:p14="http://schemas.microsoft.com/office/powerpoint/2010/main" val="2192432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2F19E93-F82C-4BCA-AE8A-51D41412DB52}"/>
              </a:ext>
            </a:extLst>
          </p:cNvPr>
          <p:cNvGrpSpPr>
            <a:grpSpLocks noChangeAspect="1"/>
          </p:cNvGrpSpPr>
          <p:nvPr/>
        </p:nvGrpSpPr>
        <p:grpSpPr>
          <a:xfrm>
            <a:off x="2552602" y="1132468"/>
            <a:ext cx="7086795" cy="4593064"/>
            <a:chOff x="-1063693" y="98674"/>
            <a:chExt cx="9527291" cy="6174788"/>
          </a:xfrm>
          <a:effectLst>
            <a:glow rad="101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A0BFCE5-296C-4CF5-9B20-043ACEFD5F0B}"/>
                </a:ext>
              </a:extLst>
            </p:cNvPr>
            <p:cNvSpPr/>
            <p:nvPr/>
          </p:nvSpPr>
          <p:spPr>
            <a:xfrm>
              <a:off x="1982586" y="98674"/>
              <a:ext cx="3200400" cy="1581610"/>
            </a:xfrm>
            <a:prstGeom prst="round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REQUIREMENTS PLANNING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1EEAE3E-A448-4CF0-B9B7-20D3E9E3AB20}"/>
                </a:ext>
              </a:extLst>
            </p:cNvPr>
            <p:cNvSpPr/>
            <p:nvPr/>
          </p:nvSpPr>
          <p:spPr>
            <a:xfrm>
              <a:off x="70931" y="2487657"/>
              <a:ext cx="3200400" cy="1510747"/>
            </a:xfrm>
            <a:prstGeom prst="round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USER DESIGN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7D382E4-B294-4265-8427-65E60C9D1038}"/>
                </a:ext>
              </a:extLst>
            </p:cNvPr>
            <p:cNvSpPr/>
            <p:nvPr/>
          </p:nvSpPr>
          <p:spPr>
            <a:xfrm>
              <a:off x="4202109" y="2472751"/>
              <a:ext cx="3200400" cy="1510747"/>
            </a:xfrm>
            <a:prstGeom prst="round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CONSTRUCTION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9F38F8C-6500-4C9E-83CC-674B84D72140}"/>
                </a:ext>
              </a:extLst>
            </p:cNvPr>
            <p:cNvSpPr/>
            <p:nvPr/>
          </p:nvSpPr>
          <p:spPr>
            <a:xfrm>
              <a:off x="1982586" y="4762715"/>
              <a:ext cx="3200400" cy="1510747"/>
            </a:xfrm>
            <a:prstGeom prst="round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CUTOVER</a:t>
              </a: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79BE56F2-E3BC-4400-A4A4-EC289D5573C7}"/>
                </a:ext>
              </a:extLst>
            </p:cNvPr>
            <p:cNvSpPr/>
            <p:nvPr/>
          </p:nvSpPr>
          <p:spPr>
            <a:xfrm>
              <a:off x="3390215" y="1739918"/>
              <a:ext cx="593236" cy="785842"/>
            </a:xfrm>
            <a:prstGeom prst="downArrow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23E19AC1-EB53-4931-B984-7F7B6A36918D}"/>
                </a:ext>
              </a:extLst>
            </p:cNvPr>
            <p:cNvSpPr/>
            <p:nvPr/>
          </p:nvSpPr>
          <p:spPr>
            <a:xfrm>
              <a:off x="3437238" y="3917239"/>
              <a:ext cx="593236" cy="785842"/>
            </a:xfrm>
            <a:prstGeom prst="downArrow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" name="Arrow: Curved Right 10">
              <a:extLst>
                <a:ext uri="{FF2B5EF4-FFF2-40B4-BE49-F238E27FC236}">
                  <a16:creationId xmlns:a16="http://schemas.microsoft.com/office/drawing/2014/main" id="{98D59D6C-63D0-43CB-BA4D-92B4C4219863}"/>
                </a:ext>
              </a:extLst>
            </p:cNvPr>
            <p:cNvSpPr/>
            <p:nvPr/>
          </p:nvSpPr>
          <p:spPr>
            <a:xfrm>
              <a:off x="-1063693" y="2641527"/>
              <a:ext cx="922081" cy="1203006"/>
            </a:xfrm>
            <a:prstGeom prst="curvedRightArrow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2" name="Arrow: Curved Left 11">
              <a:extLst>
                <a:ext uri="{FF2B5EF4-FFF2-40B4-BE49-F238E27FC236}">
                  <a16:creationId xmlns:a16="http://schemas.microsoft.com/office/drawing/2014/main" id="{B566852A-017C-41CC-A8D7-23A350AC75D2}"/>
                </a:ext>
              </a:extLst>
            </p:cNvPr>
            <p:cNvSpPr/>
            <p:nvPr/>
          </p:nvSpPr>
          <p:spPr>
            <a:xfrm flipV="1">
              <a:off x="7541517" y="2626621"/>
              <a:ext cx="922081" cy="1203006"/>
            </a:xfrm>
            <a:prstGeom prst="curvedLeftArrow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080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FCA6E-0894-46CD-BD49-5955A51E00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8C6E4B-A1F1-4B6C-97EC-BE997495D6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666BED-620D-439A-92E4-784DE2478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21" y="1523975"/>
            <a:ext cx="5941068" cy="28715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61CB5F-79C8-410B-B35A-37C320CD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 6769 TEAM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C94D0-DFB8-4FD0-91F6-3EB039FF3AE0}"/>
              </a:ext>
            </a:extLst>
          </p:cNvPr>
          <p:cNvSpPr txBox="1"/>
          <p:nvPr/>
        </p:nvSpPr>
        <p:spPr>
          <a:xfrm>
            <a:off x="7507926" y="1523975"/>
            <a:ext cx="4008101" cy="2871516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TRẦN LÊ VĨNH HUY – LEADER + DEVELOPER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LÊ CÔNG PHA – DEVELOPER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NGUYỄN NGỌC TẤN TÀI – DEVELOPER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NGUYỄN VĂN HIẾU – DESIGNER</a:t>
            </a:r>
          </a:p>
        </p:txBody>
      </p:sp>
    </p:spTree>
    <p:extLst>
      <p:ext uri="{BB962C8B-B14F-4D97-AF65-F5344CB8AC3E}">
        <p14:creationId xmlns:p14="http://schemas.microsoft.com/office/powerpoint/2010/main" val="1347176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BCC55ACC-A2F6-403C-A3A4-D59B3734D45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 up of a clock&#10;&#10;Description generated with high confidence">
            <a:extLst>
              <a:ext uri="{FF2B5EF4-FFF2-40B4-BE49-F238E27FC236}">
                <a16:creationId xmlns:a16="http://schemas.microsoft.com/office/drawing/2014/main" id="{C374F2AF-B516-49A0-8488-1C906647C1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/>
          <a:stretch/>
        </p:blipFill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FE6707-3A4B-40F5-A836-A6792426E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226" y="3429000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3454890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sky, outdoor, person, man&#10;&#10;Description generated with very high confidence">
            <a:extLst>
              <a:ext uri="{FF2B5EF4-FFF2-40B4-BE49-F238E27FC236}">
                <a16:creationId xmlns:a16="http://schemas.microsoft.com/office/drawing/2014/main" id="{018EFB77-2C21-4C09-9BCF-A574452678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5" r="5888"/>
          <a:stretch/>
        </p:blipFill>
        <p:spPr>
          <a:xfrm>
            <a:off x="6185051" y="10"/>
            <a:ext cx="5997632" cy="6857990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23" name="Content Placeholder 8" descr="A close up of a device&#10;&#10;Description generated with high confidence">
            <a:extLst>
              <a:ext uri="{FF2B5EF4-FFF2-40B4-BE49-F238E27FC236}">
                <a16:creationId xmlns:a16="http://schemas.microsoft.com/office/drawing/2014/main" id="{FFFA0BF4-5613-497F-972D-FE71F12C8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21" b="-1"/>
          <a:stretch/>
        </p:blipFill>
        <p:spPr>
          <a:xfrm>
            <a:off x="-16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7FEB674-D811-4FFE-A878-29D0C0ED18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18D02-3E09-4CAB-B06F-8D4A4A00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4" y="2166721"/>
            <a:ext cx="3886199" cy="9150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PLAN-DRIVEN APPROACHES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7A4B905-160E-4735-8BA5-96B4ED359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4" y="3081756"/>
            <a:ext cx="4620544" cy="17759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/>
              <a:t>Attempt to rigidly define the requirements, the solution, and the plan to implement it, and have a process that discourage changes.</a:t>
            </a:r>
          </a:p>
        </p:txBody>
      </p:sp>
    </p:spTree>
    <p:extLst>
      <p:ext uri="{BB962C8B-B14F-4D97-AF65-F5344CB8AC3E}">
        <p14:creationId xmlns:p14="http://schemas.microsoft.com/office/powerpoint/2010/main" val="1009292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949C7-5125-4F9D-98E1-FC89272F0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PIONEERS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EE7A98-AA80-4515-B6A4-DC4873D38EE4}"/>
              </a:ext>
            </a:extLst>
          </p:cNvPr>
          <p:cNvSpPr>
            <a:spLocks noChangeAspect="1"/>
          </p:cNvSpPr>
          <p:nvPr/>
        </p:nvSpPr>
        <p:spPr>
          <a:xfrm>
            <a:off x="2951921" y="1888435"/>
            <a:ext cx="2763080" cy="276308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4391DC6-27FE-4558-87DA-5C27E5320047}"/>
              </a:ext>
            </a:extLst>
          </p:cNvPr>
          <p:cNvSpPr>
            <a:spLocks noChangeAspect="1"/>
          </p:cNvSpPr>
          <p:nvPr/>
        </p:nvSpPr>
        <p:spPr>
          <a:xfrm>
            <a:off x="6477000" y="1920701"/>
            <a:ext cx="2763080" cy="276308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922A8-80B8-48D1-9FCF-36E44A2BAD39}"/>
              </a:ext>
            </a:extLst>
          </p:cNvPr>
          <p:cNvSpPr txBox="1"/>
          <p:nvPr/>
        </p:nvSpPr>
        <p:spPr>
          <a:xfrm>
            <a:off x="2951921" y="4913794"/>
            <a:ext cx="27630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Barry W. Boehm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7D4A-E3E9-40AF-8807-A14056A8E946}"/>
              </a:ext>
            </a:extLst>
          </p:cNvPr>
          <p:cNvSpPr txBox="1"/>
          <p:nvPr/>
        </p:nvSpPr>
        <p:spPr>
          <a:xfrm>
            <a:off x="6563139" y="4917658"/>
            <a:ext cx="27630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James Martin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FA4071-0BBD-44BE-86FC-8807D147B45D}"/>
              </a:ext>
            </a:extLst>
          </p:cNvPr>
          <p:cNvSpPr txBox="1"/>
          <p:nvPr/>
        </p:nvSpPr>
        <p:spPr>
          <a:xfrm>
            <a:off x="9561443" y="2084161"/>
            <a:ext cx="2522885" cy="193899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Developed and published a book in 1991, Rapid Application Development.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A5F52A-D453-43A1-A0A6-7C4976D0E46D}"/>
              </a:ext>
            </a:extLst>
          </p:cNvPr>
          <p:cNvSpPr txBox="1"/>
          <p:nvPr/>
        </p:nvSpPr>
        <p:spPr>
          <a:xfrm>
            <a:off x="107671" y="3013498"/>
            <a:ext cx="2201522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Developed the spiral model.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E151051-C12A-4B9F-B904-B038C0CE0902}"/>
              </a:ext>
            </a:extLst>
          </p:cNvPr>
          <p:cNvCxnSpPr>
            <a:cxnSpLocks/>
          </p:cNvCxnSpPr>
          <p:nvPr/>
        </p:nvCxnSpPr>
        <p:spPr>
          <a:xfrm flipV="1">
            <a:off x="429035" y="3429003"/>
            <a:ext cx="2522885" cy="594150"/>
          </a:xfrm>
          <a:prstGeom prst="bentConnector3">
            <a:avLst>
              <a:gd name="adj1" fmla="val 80729"/>
            </a:avLst>
          </a:prstGeom>
          <a:ln w="38100"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793271B-F441-4194-BCFD-1D5B08928D58}"/>
              </a:ext>
            </a:extLst>
          </p:cNvPr>
          <p:cNvCxnSpPr>
            <a:cxnSpLocks/>
          </p:cNvCxnSpPr>
          <p:nvPr/>
        </p:nvCxnSpPr>
        <p:spPr>
          <a:xfrm flipV="1">
            <a:off x="9064488" y="1888435"/>
            <a:ext cx="2604051" cy="449175"/>
          </a:xfrm>
          <a:prstGeom prst="bentConnector3">
            <a:avLst>
              <a:gd name="adj1" fmla="val 14122"/>
            </a:avLst>
          </a:prstGeom>
          <a:ln w="38100"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622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9F7551-E956-43CB-8F36-268A5DA443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1A48365-B48D-490D-A7DE-D85CC9AD2FD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693455" cy="1511306"/>
          </a:xfrm>
          <a:custGeom>
            <a:avLst/>
            <a:gdLst>
              <a:gd name="connsiteX0" fmla="*/ 2147981 w 6693455"/>
              <a:gd name="connsiteY0" fmla="*/ 0 h 1511306"/>
              <a:gd name="connsiteX1" fmla="*/ 6693455 w 6693455"/>
              <a:gd name="connsiteY1" fmla="*/ 0 h 1511306"/>
              <a:gd name="connsiteX2" fmla="*/ 5995838 w 6693455"/>
              <a:gd name="connsiteY2" fmla="*/ 1511301 h 1511306"/>
              <a:gd name="connsiteX3" fmla="*/ 2147982 w 6693455"/>
              <a:gd name="connsiteY3" fmla="*/ 1511301 h 1511306"/>
              <a:gd name="connsiteX4" fmla="*/ 2147982 w 6693455"/>
              <a:gd name="connsiteY4" fmla="*/ 1511304 h 1511306"/>
              <a:gd name="connsiteX5" fmla="*/ 680261 w 6693455"/>
              <a:gd name="connsiteY5" fmla="*/ 1511304 h 1511306"/>
              <a:gd name="connsiteX6" fmla="*/ 680261 w 6693455"/>
              <a:gd name="connsiteY6" fmla="*/ 1511306 h 1511306"/>
              <a:gd name="connsiteX7" fmla="*/ 0 w 6693455"/>
              <a:gd name="connsiteY7" fmla="*/ 1511306 h 1511306"/>
              <a:gd name="connsiteX8" fmla="*/ 0 w 6693455"/>
              <a:gd name="connsiteY8" fmla="*/ 2 h 1511306"/>
              <a:gd name="connsiteX9" fmla="*/ 680261 w 6693455"/>
              <a:gd name="connsiteY9" fmla="*/ 2 h 1511306"/>
              <a:gd name="connsiteX10" fmla="*/ 680261 w 6693455"/>
              <a:gd name="connsiteY10" fmla="*/ 2544 h 1511306"/>
              <a:gd name="connsiteX11" fmla="*/ 2147981 w 6693455"/>
              <a:gd name="connsiteY11" fmla="*/ 2544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93455" h="1511306">
                <a:moveTo>
                  <a:pt x="2147981" y="0"/>
                </a:moveTo>
                <a:lnTo>
                  <a:pt x="6693455" y="0"/>
                </a:lnTo>
                <a:lnTo>
                  <a:pt x="5995838" y="1511301"/>
                </a:lnTo>
                <a:lnTo>
                  <a:pt x="2147982" y="1511301"/>
                </a:lnTo>
                <a:lnTo>
                  <a:pt x="2147982" y="1511304"/>
                </a:lnTo>
                <a:lnTo>
                  <a:pt x="680261" y="1511304"/>
                </a:lnTo>
                <a:lnTo>
                  <a:pt x="680261" y="1511306"/>
                </a:lnTo>
                <a:lnTo>
                  <a:pt x="0" y="1511306"/>
                </a:lnTo>
                <a:lnTo>
                  <a:pt x="0" y="2"/>
                </a:lnTo>
                <a:lnTo>
                  <a:pt x="680261" y="2"/>
                </a:lnTo>
                <a:lnTo>
                  <a:pt x="680261" y="2544"/>
                </a:lnTo>
                <a:lnTo>
                  <a:pt x="2147981" y="2544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21F05AC-2996-48A9-9B40-1A0FC53D769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14A600DD-8203-46C0-86BE-B60AF0144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/>
          <a:stretch/>
        </p:blipFill>
        <p:spPr>
          <a:xfrm>
            <a:off x="8295680" y="365126"/>
            <a:ext cx="3058120" cy="286143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48777F-613E-48E5-9787-7F56DDFBC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52" y="182563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FB552-A55E-4AF8-A7EE-CBD193FF5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852" y="2093775"/>
            <a:ext cx="3694044" cy="4227512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RISK REDUCTION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USERS USE PROTOTYPES THEN REACT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CAN INVOLVE  INTO COMPLETED PRODUCT</a:t>
            </a:r>
          </a:p>
        </p:txBody>
      </p:sp>
      <p:pic>
        <p:nvPicPr>
          <p:cNvPr id="9" name="Picture 8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2AEDAA7A-661C-4D0E-8F83-E4E1A91BE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95"/>
          <a:stretch/>
        </p:blipFill>
        <p:spPr>
          <a:xfrm>
            <a:off x="6096000" y="3429000"/>
            <a:ext cx="3268206" cy="31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86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605494DE-B078-4D87-BB01-C84320618D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9A0576B0-CD8C-4661-95C8-A9F2CE7CD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FF60E2B-3919-423C-B1FF-56CDE66811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7EA46-5C45-49C8-8C8F-903B22F94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550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90F6FF-80DA-49A9-949A-3674083E84D9}"/>
              </a:ext>
            </a:extLst>
          </p:cNvPr>
          <p:cNvGrpSpPr>
            <a:grpSpLocks noChangeAspect="1"/>
          </p:cNvGrpSpPr>
          <p:nvPr/>
        </p:nvGrpSpPr>
        <p:grpSpPr>
          <a:xfrm>
            <a:off x="124843" y="1130806"/>
            <a:ext cx="7086795" cy="4593064"/>
            <a:chOff x="-1063693" y="98674"/>
            <a:chExt cx="9527291" cy="617478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C421B8B-0A5F-4447-88A5-3527D47CD6F8}"/>
                </a:ext>
              </a:extLst>
            </p:cNvPr>
            <p:cNvSpPr/>
            <p:nvPr/>
          </p:nvSpPr>
          <p:spPr>
            <a:xfrm>
              <a:off x="1982586" y="98674"/>
              <a:ext cx="3200400" cy="158161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REQUIREMENTS PLANNING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DBEE3A2-E26B-47F6-AE0D-C09B02A58672}"/>
                </a:ext>
              </a:extLst>
            </p:cNvPr>
            <p:cNvSpPr/>
            <p:nvPr/>
          </p:nvSpPr>
          <p:spPr>
            <a:xfrm>
              <a:off x="70931" y="2487657"/>
              <a:ext cx="3200400" cy="151074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USER DESIGN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A8C6D72-8C19-4184-ACE7-945C0789A440}"/>
                </a:ext>
              </a:extLst>
            </p:cNvPr>
            <p:cNvSpPr/>
            <p:nvPr/>
          </p:nvSpPr>
          <p:spPr>
            <a:xfrm>
              <a:off x="4202109" y="2472751"/>
              <a:ext cx="3200400" cy="151074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CONSTRUCTION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ECE9356-31A5-42BD-B161-C4C743238EE5}"/>
                </a:ext>
              </a:extLst>
            </p:cNvPr>
            <p:cNvSpPr/>
            <p:nvPr/>
          </p:nvSpPr>
          <p:spPr>
            <a:xfrm>
              <a:off x="1982586" y="4762715"/>
              <a:ext cx="3200400" cy="151074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CUTOVER</a:t>
              </a: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7C950A5A-AAD7-41D7-8F62-98C9F9A99C55}"/>
                </a:ext>
              </a:extLst>
            </p:cNvPr>
            <p:cNvSpPr/>
            <p:nvPr/>
          </p:nvSpPr>
          <p:spPr>
            <a:xfrm>
              <a:off x="3390215" y="1739918"/>
              <a:ext cx="593236" cy="785842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0D5579A6-0B00-4DE3-85AB-02FE8D44FD52}"/>
                </a:ext>
              </a:extLst>
            </p:cNvPr>
            <p:cNvSpPr/>
            <p:nvPr/>
          </p:nvSpPr>
          <p:spPr>
            <a:xfrm>
              <a:off x="3437238" y="3917239"/>
              <a:ext cx="593236" cy="785842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0" name="Arrow: Curved Right 9">
              <a:extLst>
                <a:ext uri="{FF2B5EF4-FFF2-40B4-BE49-F238E27FC236}">
                  <a16:creationId xmlns:a16="http://schemas.microsoft.com/office/drawing/2014/main" id="{AB0EB9D5-019A-4B68-9C90-C1EC443FE773}"/>
                </a:ext>
              </a:extLst>
            </p:cNvPr>
            <p:cNvSpPr/>
            <p:nvPr/>
          </p:nvSpPr>
          <p:spPr>
            <a:xfrm>
              <a:off x="-1063693" y="2641527"/>
              <a:ext cx="922081" cy="1203006"/>
            </a:xfrm>
            <a:prstGeom prst="curved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8" name="Arrow: Curved Left 27">
              <a:extLst>
                <a:ext uri="{FF2B5EF4-FFF2-40B4-BE49-F238E27FC236}">
                  <a16:creationId xmlns:a16="http://schemas.microsoft.com/office/drawing/2014/main" id="{15FBC046-3AD3-4E0F-A934-11F4ECD3CB3F}"/>
                </a:ext>
              </a:extLst>
            </p:cNvPr>
            <p:cNvSpPr/>
            <p:nvPr/>
          </p:nvSpPr>
          <p:spPr>
            <a:xfrm flipV="1">
              <a:off x="7541517" y="2626621"/>
              <a:ext cx="922081" cy="1203006"/>
            </a:xfrm>
            <a:prstGeom prst="curved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0714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23806-165D-48DE-BB13-93F2DB79A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REQUIREMENTS PLANNING</a:t>
            </a:r>
          </a:p>
        </p:txBody>
      </p:sp>
      <p:pic>
        <p:nvPicPr>
          <p:cNvPr id="9" name="Content Placeholder 8" descr="A close up of a logo&#10;&#10;Description generated with high confidence">
            <a:extLst>
              <a:ext uri="{FF2B5EF4-FFF2-40B4-BE49-F238E27FC236}">
                <a16:creationId xmlns:a16="http://schemas.microsoft.com/office/drawing/2014/main" id="{27D0453F-43D3-4339-98DA-AA1200355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3801"/>
            <a:ext cx="2646984" cy="2646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F3D9B3-AEBB-444A-A14F-C2EDEA01A1E0}"/>
              </a:ext>
            </a:extLst>
          </p:cNvPr>
          <p:cNvSpPr txBox="1"/>
          <p:nvPr/>
        </p:nvSpPr>
        <p:spPr>
          <a:xfrm>
            <a:off x="730457" y="4770785"/>
            <a:ext cx="286247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USERS, MANAGERS, IT STAFF MEMBERS</a:t>
            </a:r>
          </a:p>
        </p:txBody>
      </p:sp>
      <p:pic>
        <p:nvPicPr>
          <p:cNvPr id="12" name="Picture 11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7F87BC66-8172-420F-B29F-92AC5263D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962" y="2605906"/>
            <a:ext cx="3122530" cy="18931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9DC748-DB07-46A7-802B-16CDEFC7667B}"/>
              </a:ext>
            </a:extLst>
          </p:cNvPr>
          <p:cNvSpPr txBox="1"/>
          <p:nvPr/>
        </p:nvSpPr>
        <p:spPr>
          <a:xfrm>
            <a:off x="4635714" y="4851572"/>
            <a:ext cx="244502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BASIC PLAN</a:t>
            </a:r>
          </a:p>
        </p:txBody>
      </p:sp>
      <p:pic>
        <p:nvPicPr>
          <p:cNvPr id="17" name="Picture 16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69660DBD-463A-4736-A5EF-F9623BD9C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04" y="2314033"/>
            <a:ext cx="2945296" cy="21971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9FDCFC-7D78-4D7D-9D63-BB883882BF79}"/>
              </a:ext>
            </a:extLst>
          </p:cNvPr>
          <p:cNvSpPr txBox="1"/>
          <p:nvPr/>
        </p:nvSpPr>
        <p:spPr>
          <a:xfrm>
            <a:off x="8658639" y="4851571"/>
            <a:ext cx="244502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AGREEMENT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25FA03-B7DB-41C0-9CFF-A1FCABB1AB71}"/>
              </a:ext>
            </a:extLst>
          </p:cNvPr>
          <p:cNvSpPr/>
          <p:nvPr/>
        </p:nvSpPr>
        <p:spPr>
          <a:xfrm>
            <a:off x="9811409" y="4514"/>
            <a:ext cx="2380591" cy="117646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REQUIREMENTS PLANNING</a:t>
            </a:r>
          </a:p>
        </p:txBody>
      </p:sp>
    </p:spTree>
    <p:extLst>
      <p:ext uri="{BB962C8B-B14F-4D97-AF65-F5344CB8AC3E}">
        <p14:creationId xmlns:p14="http://schemas.microsoft.com/office/powerpoint/2010/main" val="1659405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3954-6821-4980-9436-226A9783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USER DESIGN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A5A485-9BE7-4051-8BA7-8CF5550F8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97"/>
          <a:stretch/>
        </p:blipFill>
        <p:spPr>
          <a:xfrm>
            <a:off x="838200" y="2224775"/>
            <a:ext cx="4936391" cy="2241067"/>
          </a:xfr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2A8DAE-3972-4D89-802D-D6B9959DC774}"/>
              </a:ext>
            </a:extLst>
          </p:cNvPr>
          <p:cNvSpPr/>
          <p:nvPr/>
        </p:nvSpPr>
        <p:spPr>
          <a:xfrm>
            <a:off x="9811409" y="0"/>
            <a:ext cx="2380591" cy="112375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USER DESIGN</a:t>
            </a: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CCD21C-6225-4336-82EC-681CE38576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9" r="27409" b="23123"/>
          <a:stretch/>
        </p:blipFill>
        <p:spPr>
          <a:xfrm>
            <a:off x="8789503" y="2049391"/>
            <a:ext cx="2564297" cy="24164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1DC36D5A-3673-46CD-B526-411FA6173EDE}"/>
              </a:ext>
            </a:extLst>
          </p:cNvPr>
          <p:cNvSpPr/>
          <p:nvPr/>
        </p:nvSpPr>
        <p:spPr>
          <a:xfrm>
            <a:off x="6248377" y="2561410"/>
            <a:ext cx="2067340" cy="1567796"/>
          </a:xfrm>
          <a:prstGeom prst="left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RAD TEAM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7549A-47D8-4591-B320-0D65A88FB867}"/>
              </a:ext>
            </a:extLst>
          </p:cNvPr>
          <p:cNvSpPr txBox="1"/>
          <p:nvPr/>
        </p:nvSpPr>
        <p:spPr>
          <a:xfrm>
            <a:off x="1089968" y="5559114"/>
            <a:ext cx="4432853" cy="553998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sz="3000" b="1" dirty="0"/>
              <a:t>PROTOTYPES</a:t>
            </a:r>
          </a:p>
        </p:txBody>
      </p:sp>
    </p:spTree>
    <p:extLst>
      <p:ext uri="{BB962C8B-B14F-4D97-AF65-F5344CB8AC3E}">
        <p14:creationId xmlns:p14="http://schemas.microsoft.com/office/powerpoint/2010/main" val="184288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150</Words>
  <Application>Microsoft Office PowerPoint</Application>
  <PresentationFormat>Widescreen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</vt:lpstr>
      <vt:lpstr>Office Theme</vt:lpstr>
      <vt:lpstr>RAPID APPLICATION DEVELOPMENT</vt:lpstr>
      <vt:lpstr>THE 6769 TEAM</vt:lpstr>
      <vt:lpstr>HISTORY</vt:lpstr>
      <vt:lpstr>PLAN-DRIVEN APPROACHES</vt:lpstr>
      <vt:lpstr>PIONEERS</vt:lpstr>
      <vt:lpstr>PROTOTYPES</vt:lpstr>
      <vt:lpstr>METHOD</vt:lpstr>
      <vt:lpstr>REQUIREMENTS PLANNING</vt:lpstr>
      <vt:lpstr>USER DESIGN</vt:lpstr>
      <vt:lpstr>CONSTRUCTION</vt:lpstr>
      <vt:lpstr>CUTOVER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RAPID APPLICATION DEVELOPMENT</dc:title>
  <dc:creator>NGUYỄN VĂN HIẾU</dc:creator>
  <cp:lastModifiedBy>NGUYỄN VĂN HIẾU</cp:lastModifiedBy>
  <cp:revision>39</cp:revision>
  <dcterms:created xsi:type="dcterms:W3CDTF">2018-04-28T02:33:34Z</dcterms:created>
  <dcterms:modified xsi:type="dcterms:W3CDTF">2018-04-28T08:47:12Z</dcterms:modified>
</cp:coreProperties>
</file>